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26" autoAdjust="0"/>
    <p:restoredTop sz="94660"/>
  </p:normalViewPr>
  <p:slideViewPr>
    <p:cSldViewPr>
      <p:cViewPr varScale="1">
        <p:scale>
          <a:sx n="69" d="100"/>
          <a:sy n="69" d="100"/>
        </p:scale>
        <p:origin x="-144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DB2DD4-67CF-4522-B807-A26447E13E81}"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1DAD6-AD9F-4118-ACCD-C5DA6303ABA5}" type="slidenum">
              <a:rPr lang="en-US" smtClean="0"/>
              <a:t>‹#›</a:t>
            </a:fld>
            <a:endParaRPr lang="en-US"/>
          </a:p>
        </p:txBody>
      </p:sp>
    </p:spTree>
    <p:extLst>
      <p:ext uri="{BB962C8B-B14F-4D97-AF65-F5344CB8AC3E}">
        <p14:creationId xmlns:p14="http://schemas.microsoft.com/office/powerpoint/2010/main" val="1448521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DB2DD4-67CF-4522-B807-A26447E13E81}"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1DAD6-AD9F-4118-ACCD-C5DA6303ABA5}" type="slidenum">
              <a:rPr lang="en-US" smtClean="0"/>
              <a:t>‹#›</a:t>
            </a:fld>
            <a:endParaRPr lang="en-US"/>
          </a:p>
        </p:txBody>
      </p:sp>
    </p:spTree>
    <p:extLst>
      <p:ext uri="{BB962C8B-B14F-4D97-AF65-F5344CB8AC3E}">
        <p14:creationId xmlns:p14="http://schemas.microsoft.com/office/powerpoint/2010/main" val="3766120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DB2DD4-67CF-4522-B807-A26447E13E81}"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1DAD6-AD9F-4118-ACCD-C5DA6303ABA5}" type="slidenum">
              <a:rPr lang="en-US" smtClean="0"/>
              <a:t>‹#›</a:t>
            </a:fld>
            <a:endParaRPr lang="en-US"/>
          </a:p>
        </p:txBody>
      </p:sp>
    </p:spTree>
    <p:extLst>
      <p:ext uri="{BB962C8B-B14F-4D97-AF65-F5344CB8AC3E}">
        <p14:creationId xmlns:p14="http://schemas.microsoft.com/office/powerpoint/2010/main" val="1471542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DB2DD4-67CF-4522-B807-A26447E13E81}"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1DAD6-AD9F-4118-ACCD-C5DA6303ABA5}" type="slidenum">
              <a:rPr lang="en-US" smtClean="0"/>
              <a:t>‹#›</a:t>
            </a:fld>
            <a:endParaRPr lang="en-US"/>
          </a:p>
        </p:txBody>
      </p:sp>
    </p:spTree>
    <p:extLst>
      <p:ext uri="{BB962C8B-B14F-4D97-AF65-F5344CB8AC3E}">
        <p14:creationId xmlns:p14="http://schemas.microsoft.com/office/powerpoint/2010/main" val="2582066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DB2DD4-67CF-4522-B807-A26447E13E81}"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1DAD6-AD9F-4118-ACCD-C5DA6303ABA5}" type="slidenum">
              <a:rPr lang="en-US" smtClean="0"/>
              <a:t>‹#›</a:t>
            </a:fld>
            <a:endParaRPr lang="en-US"/>
          </a:p>
        </p:txBody>
      </p:sp>
    </p:spTree>
    <p:extLst>
      <p:ext uri="{BB962C8B-B14F-4D97-AF65-F5344CB8AC3E}">
        <p14:creationId xmlns:p14="http://schemas.microsoft.com/office/powerpoint/2010/main" val="813076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DB2DD4-67CF-4522-B807-A26447E13E81}"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1DAD6-AD9F-4118-ACCD-C5DA6303ABA5}" type="slidenum">
              <a:rPr lang="en-US" smtClean="0"/>
              <a:t>‹#›</a:t>
            </a:fld>
            <a:endParaRPr lang="en-US"/>
          </a:p>
        </p:txBody>
      </p:sp>
    </p:spTree>
    <p:extLst>
      <p:ext uri="{BB962C8B-B14F-4D97-AF65-F5344CB8AC3E}">
        <p14:creationId xmlns:p14="http://schemas.microsoft.com/office/powerpoint/2010/main" val="114011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DB2DD4-67CF-4522-B807-A26447E13E81}" type="datetimeFigureOut">
              <a:rPr lang="en-US" smtClean="0"/>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1DAD6-AD9F-4118-ACCD-C5DA6303ABA5}" type="slidenum">
              <a:rPr lang="en-US" smtClean="0"/>
              <a:t>‹#›</a:t>
            </a:fld>
            <a:endParaRPr lang="en-US"/>
          </a:p>
        </p:txBody>
      </p:sp>
    </p:spTree>
    <p:extLst>
      <p:ext uri="{BB962C8B-B14F-4D97-AF65-F5344CB8AC3E}">
        <p14:creationId xmlns:p14="http://schemas.microsoft.com/office/powerpoint/2010/main" val="2144535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DB2DD4-67CF-4522-B807-A26447E13E81}" type="datetimeFigureOut">
              <a:rPr lang="en-US" smtClean="0"/>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1DAD6-AD9F-4118-ACCD-C5DA6303ABA5}" type="slidenum">
              <a:rPr lang="en-US" smtClean="0"/>
              <a:t>‹#›</a:t>
            </a:fld>
            <a:endParaRPr lang="en-US"/>
          </a:p>
        </p:txBody>
      </p:sp>
    </p:spTree>
    <p:extLst>
      <p:ext uri="{BB962C8B-B14F-4D97-AF65-F5344CB8AC3E}">
        <p14:creationId xmlns:p14="http://schemas.microsoft.com/office/powerpoint/2010/main" val="163994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DB2DD4-67CF-4522-B807-A26447E13E81}" type="datetimeFigureOut">
              <a:rPr lang="en-US" smtClean="0"/>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1DAD6-AD9F-4118-ACCD-C5DA6303ABA5}" type="slidenum">
              <a:rPr lang="en-US" smtClean="0"/>
              <a:t>‹#›</a:t>
            </a:fld>
            <a:endParaRPr lang="en-US"/>
          </a:p>
        </p:txBody>
      </p:sp>
    </p:spTree>
    <p:extLst>
      <p:ext uri="{BB962C8B-B14F-4D97-AF65-F5344CB8AC3E}">
        <p14:creationId xmlns:p14="http://schemas.microsoft.com/office/powerpoint/2010/main" val="3439974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DB2DD4-67CF-4522-B807-A26447E13E81}"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1DAD6-AD9F-4118-ACCD-C5DA6303ABA5}" type="slidenum">
              <a:rPr lang="en-US" smtClean="0"/>
              <a:t>‹#›</a:t>
            </a:fld>
            <a:endParaRPr lang="en-US"/>
          </a:p>
        </p:txBody>
      </p:sp>
    </p:spTree>
    <p:extLst>
      <p:ext uri="{BB962C8B-B14F-4D97-AF65-F5344CB8AC3E}">
        <p14:creationId xmlns:p14="http://schemas.microsoft.com/office/powerpoint/2010/main" val="4095390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DB2DD4-67CF-4522-B807-A26447E13E81}"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1DAD6-AD9F-4118-ACCD-C5DA6303ABA5}" type="slidenum">
              <a:rPr lang="en-US" smtClean="0"/>
              <a:t>‹#›</a:t>
            </a:fld>
            <a:endParaRPr lang="en-US"/>
          </a:p>
        </p:txBody>
      </p:sp>
    </p:spTree>
    <p:extLst>
      <p:ext uri="{BB962C8B-B14F-4D97-AF65-F5344CB8AC3E}">
        <p14:creationId xmlns:p14="http://schemas.microsoft.com/office/powerpoint/2010/main" val="3337934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B2DD4-67CF-4522-B807-A26447E13E81}" type="datetimeFigureOut">
              <a:rPr lang="en-US" smtClean="0"/>
              <a:t>5/3/2020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1DAD6-AD9F-4118-ACCD-C5DA6303ABA5}" type="slidenum">
              <a:rPr lang="en-US" smtClean="0"/>
              <a:t>‹#›</a:t>
            </a:fld>
            <a:endParaRPr lang="en-US"/>
          </a:p>
        </p:txBody>
      </p:sp>
    </p:spTree>
    <p:extLst>
      <p:ext uri="{BB962C8B-B14F-4D97-AF65-F5344CB8AC3E}">
        <p14:creationId xmlns:p14="http://schemas.microsoft.com/office/powerpoint/2010/main" val="1122069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lt.oup.com/student/project/level4/unit05/audio?cc=rs&amp;selLanguage=e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naturalhistory.si.edu/visit/virtual-tour?fbclid=IwAR0II0xDI8jpU8BxNaEsX-b8XDFrAozZT5yoIqPtBFtrPH4SeyufzTCUyH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RS" b="1" dirty="0" smtClean="0"/>
              <a:t>PASSIVE: different tenses</a:t>
            </a:r>
            <a:endParaRPr lang="en-US" b="1" dirty="0"/>
          </a:p>
        </p:txBody>
      </p:sp>
      <p:sp>
        <p:nvSpPr>
          <p:cNvPr id="3" name="Subtitle 2"/>
          <p:cNvSpPr>
            <a:spLocks noGrp="1"/>
          </p:cNvSpPr>
          <p:nvPr>
            <p:ph type="subTitle" idx="1"/>
          </p:nvPr>
        </p:nvSpPr>
        <p:spPr/>
        <p:txBody>
          <a:bodyPr>
            <a:normAutofit fontScale="85000" lnSpcReduction="20000"/>
          </a:bodyPr>
          <a:lstStyle/>
          <a:p>
            <a:r>
              <a:rPr lang="sr-Latn-RS" dirty="0" smtClean="0"/>
              <a:t>Present Perfect</a:t>
            </a:r>
          </a:p>
          <a:p>
            <a:r>
              <a:rPr lang="sr-Latn-RS" dirty="0" smtClean="0"/>
              <a:t>Past Simple</a:t>
            </a:r>
          </a:p>
          <a:p>
            <a:r>
              <a:rPr lang="sr-Latn-RS" dirty="0" smtClean="0"/>
              <a:t>Present Simple</a:t>
            </a:r>
          </a:p>
          <a:p>
            <a:r>
              <a:rPr lang="sr-Latn-RS" dirty="0" smtClean="0"/>
              <a:t>Future</a:t>
            </a:r>
            <a:endParaRPr lang="en-US" dirty="0"/>
          </a:p>
        </p:txBody>
      </p:sp>
    </p:spTree>
    <p:extLst>
      <p:ext uri="{BB962C8B-B14F-4D97-AF65-F5344CB8AC3E}">
        <p14:creationId xmlns:p14="http://schemas.microsoft.com/office/powerpoint/2010/main" val="2080654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b="1" dirty="0" smtClean="0"/>
              <a:t>PASSIVE</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47816794"/>
              </p:ext>
            </p:extLst>
          </p:nvPr>
        </p:nvGraphicFramePr>
        <p:xfrm>
          <a:off x="1219200" y="1828800"/>
          <a:ext cx="6934201" cy="3581402"/>
        </p:xfrm>
        <a:graphic>
          <a:graphicData uri="http://schemas.openxmlformats.org/drawingml/2006/table">
            <a:tbl>
              <a:tblPr/>
              <a:tblGrid>
                <a:gridCol w="2437363"/>
                <a:gridCol w="1992863"/>
                <a:gridCol w="2503975"/>
              </a:tblGrid>
              <a:tr h="830826">
                <a:tc>
                  <a:txBody>
                    <a:bodyPr/>
                    <a:lstStyle/>
                    <a:p>
                      <a:pPr algn="ctr" fontAlgn="t"/>
                      <a:r>
                        <a:rPr lang="en-US" sz="1300" b="1" dirty="0">
                          <a:effectLst/>
                        </a:rPr>
                        <a:t>Tense</a:t>
                      </a:r>
                    </a:p>
                  </a:txBody>
                  <a:tcPr marL="54661" marR="54661" marT="54661" marB="5466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bg1">
                        <a:lumMod val="40000"/>
                        <a:lumOff val="60000"/>
                      </a:schemeClr>
                    </a:solidFill>
                  </a:tcPr>
                </a:tc>
                <a:tc>
                  <a:txBody>
                    <a:bodyPr/>
                    <a:lstStyle/>
                    <a:p>
                      <a:pPr algn="ctr" fontAlgn="t"/>
                      <a:r>
                        <a:rPr lang="en-US" sz="1300" b="1" dirty="0">
                          <a:effectLst/>
                        </a:rPr>
                        <a:t>Active Voice</a:t>
                      </a:r>
                    </a:p>
                  </a:txBody>
                  <a:tcPr marL="54661" marR="54661" marT="54661" marB="5466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bg1">
                        <a:lumMod val="40000"/>
                        <a:lumOff val="60000"/>
                      </a:schemeClr>
                    </a:solidFill>
                  </a:tcPr>
                </a:tc>
                <a:tc>
                  <a:txBody>
                    <a:bodyPr/>
                    <a:lstStyle/>
                    <a:p>
                      <a:pPr algn="ctr" fontAlgn="t"/>
                      <a:r>
                        <a:rPr lang="en-US" sz="1300" b="1" dirty="0">
                          <a:effectLst/>
                        </a:rPr>
                        <a:t>Passive Voice</a:t>
                      </a:r>
                    </a:p>
                  </a:txBody>
                  <a:tcPr marL="54661" marR="54661" marT="54661" marB="5466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bg1">
                        <a:lumMod val="40000"/>
                        <a:lumOff val="60000"/>
                      </a:schemeClr>
                    </a:solidFill>
                  </a:tcPr>
                </a:tc>
              </a:tr>
              <a:tr h="686059">
                <a:tc>
                  <a:txBody>
                    <a:bodyPr/>
                    <a:lstStyle/>
                    <a:p>
                      <a:pPr fontAlgn="t"/>
                      <a:r>
                        <a:rPr lang="en-US" sz="1300">
                          <a:effectLst/>
                        </a:rPr>
                        <a:t>Present Simple</a:t>
                      </a:r>
                    </a:p>
                  </a:txBody>
                  <a:tcPr marL="54661" marR="54661" marT="54661" marB="5466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300">
                          <a:effectLst/>
                        </a:rPr>
                        <a:t>James writes the letters.</a:t>
                      </a:r>
                    </a:p>
                  </a:txBody>
                  <a:tcPr marL="54661" marR="54661" marT="54661" marB="5466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300">
                          <a:effectLst/>
                        </a:rPr>
                        <a:t>The letters are written by James.</a:t>
                      </a:r>
                    </a:p>
                  </a:txBody>
                  <a:tcPr marL="54661" marR="54661" marT="54661" marB="5466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686059">
                <a:tc>
                  <a:txBody>
                    <a:bodyPr/>
                    <a:lstStyle/>
                    <a:p>
                      <a:pPr fontAlgn="t"/>
                      <a:r>
                        <a:rPr lang="en-US" sz="1300" dirty="0">
                          <a:effectLst/>
                        </a:rPr>
                        <a:t>Past Simple</a:t>
                      </a:r>
                    </a:p>
                  </a:txBody>
                  <a:tcPr marL="54661" marR="54661" marT="54661" marB="5466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US" sz="1300">
                          <a:effectLst/>
                        </a:rPr>
                        <a:t>James wrote the letters.</a:t>
                      </a:r>
                    </a:p>
                  </a:txBody>
                  <a:tcPr marL="54661" marR="54661" marT="54661" marB="5466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US" sz="1300">
                          <a:effectLst/>
                        </a:rPr>
                        <a:t>The letters were written by James.</a:t>
                      </a:r>
                    </a:p>
                  </a:txBody>
                  <a:tcPr marL="54661" marR="54661" marT="54661" marB="5466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692399">
                <a:tc>
                  <a:txBody>
                    <a:bodyPr/>
                    <a:lstStyle/>
                    <a:p>
                      <a:pPr fontAlgn="t"/>
                      <a:r>
                        <a:rPr lang="en-US" sz="1300" dirty="0">
                          <a:effectLst/>
                        </a:rPr>
                        <a:t>Present Perfect</a:t>
                      </a:r>
                    </a:p>
                  </a:txBody>
                  <a:tcPr marL="54661" marR="54661" marT="54661" marB="5466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300" dirty="0">
                          <a:effectLst/>
                        </a:rPr>
                        <a:t>James has written the letters.</a:t>
                      </a:r>
                    </a:p>
                  </a:txBody>
                  <a:tcPr marL="54661" marR="54661" marT="54661" marB="5466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300" dirty="0">
                          <a:effectLst/>
                        </a:rPr>
                        <a:t>The letters have been written by James.</a:t>
                      </a:r>
                    </a:p>
                  </a:txBody>
                  <a:tcPr marL="54661" marR="54661" marT="54661" marB="5466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686059">
                <a:tc>
                  <a:txBody>
                    <a:bodyPr/>
                    <a:lstStyle/>
                    <a:p>
                      <a:pPr fontAlgn="t"/>
                      <a:r>
                        <a:rPr lang="en-US" sz="1300" dirty="0">
                          <a:effectLst/>
                        </a:rPr>
                        <a:t>Future Simple (will)</a:t>
                      </a:r>
                    </a:p>
                  </a:txBody>
                  <a:tcPr marL="54661" marR="54661" marT="54661" marB="5466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US" sz="1300">
                          <a:effectLst/>
                        </a:rPr>
                        <a:t>James will write the letters.</a:t>
                      </a:r>
                    </a:p>
                  </a:txBody>
                  <a:tcPr marL="54661" marR="54661" marT="54661" marB="5466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US" sz="1300" dirty="0">
                          <a:effectLst/>
                        </a:rPr>
                        <a:t>The letters will be written by James.</a:t>
                      </a:r>
                    </a:p>
                  </a:txBody>
                  <a:tcPr marL="54661" marR="54661" marT="54661" marB="5466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bl>
          </a:graphicData>
        </a:graphic>
      </p:graphicFrame>
      <p:sp>
        <p:nvSpPr>
          <p:cNvPr id="5" name="TextBox 4"/>
          <p:cNvSpPr txBox="1"/>
          <p:nvPr/>
        </p:nvSpPr>
        <p:spPr>
          <a:xfrm>
            <a:off x="1143000" y="5638800"/>
            <a:ext cx="6248400" cy="1077218"/>
          </a:xfrm>
          <a:prstGeom prst="rect">
            <a:avLst/>
          </a:prstGeom>
          <a:noFill/>
        </p:spPr>
        <p:txBody>
          <a:bodyPr wrap="square" rtlCol="0">
            <a:spAutoFit/>
          </a:bodyPr>
          <a:lstStyle/>
          <a:p>
            <a:r>
              <a:rPr lang="sr-Latn-RS" sz="1600" dirty="0" smtClean="0"/>
              <a:t>U tabeli iznad vidimo pravila za građenje pasivnih rečenica kroz primere. Za svaku rečenicu u aktivu navedena je ista rečenica prebačena u pasiv u datom vremenu (tensu) kako bi i pravila mogla biti lako uočena i razumljiva. </a:t>
            </a:r>
            <a:endParaRPr lang="en-US" sz="1600" dirty="0"/>
          </a:p>
        </p:txBody>
      </p:sp>
    </p:spTree>
    <p:extLst>
      <p:ext uri="{BB962C8B-B14F-4D97-AF65-F5344CB8AC3E}">
        <p14:creationId xmlns:p14="http://schemas.microsoft.com/office/powerpoint/2010/main" val="2466295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b="1" dirty="0" smtClean="0"/>
              <a:t>PASSIVE</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sr-Latn-RS" dirty="0" smtClean="0"/>
              <a:t>Kao što vidimo na prethodnom slajdu u tabeli, ono što se menja (i dodaje) u pasivnim rečenicama jeste glagol </a:t>
            </a:r>
            <a:r>
              <a:rPr lang="sr-Latn-RS" b="1" dirty="0" smtClean="0"/>
              <a:t>TO BE </a:t>
            </a:r>
            <a:r>
              <a:rPr lang="sr-Latn-RS" dirty="0" smtClean="0"/>
              <a:t>i on preuzima oblik onog vremena koje nam treba (Present Simple, Past Simple, etc.). Glavni glagol uvek ostaje u past participle obliku odnosno u trećoj koloni. Redosled reči u rečenici je nešto što se pre svega menja kada prebacujemo rečenice iz aktivnih u pasivne (ono što je bilo objekat u aktivnoj rečenici, sada postaje subjekat u pasivnoj). </a:t>
            </a:r>
          </a:p>
          <a:p>
            <a:pPr marL="0" indent="0">
              <a:buNone/>
            </a:pPr>
            <a:endParaRPr lang="en-US" dirty="0"/>
          </a:p>
        </p:txBody>
      </p:sp>
    </p:spTree>
    <p:extLst>
      <p:ext uri="{BB962C8B-B14F-4D97-AF65-F5344CB8AC3E}">
        <p14:creationId xmlns:p14="http://schemas.microsoft.com/office/powerpoint/2010/main" val="3930383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b="1" dirty="0" smtClean="0"/>
              <a:t>PASSIVE - examples</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sr-Latn-RS" dirty="0" smtClean="0"/>
              <a:t>He </a:t>
            </a:r>
            <a:r>
              <a:rPr lang="sr-Latn-RS" dirty="0" smtClean="0">
                <a:solidFill>
                  <a:schemeClr val="bg1">
                    <a:lumMod val="60000"/>
                    <a:lumOff val="40000"/>
                  </a:schemeClr>
                </a:solidFill>
              </a:rPr>
              <a:t>has completed </a:t>
            </a:r>
            <a:r>
              <a:rPr lang="sr-Latn-RS" dirty="0" smtClean="0"/>
              <a:t>the work. (A)</a:t>
            </a:r>
          </a:p>
          <a:p>
            <a:pPr marL="0" indent="0">
              <a:buNone/>
            </a:pPr>
            <a:r>
              <a:rPr lang="sr-Latn-RS" dirty="0" smtClean="0"/>
              <a:t>The work </a:t>
            </a:r>
            <a:r>
              <a:rPr lang="sr-Latn-RS" dirty="0" smtClean="0">
                <a:solidFill>
                  <a:schemeClr val="bg1">
                    <a:lumMod val="60000"/>
                    <a:lumOff val="40000"/>
                  </a:schemeClr>
                </a:solidFill>
              </a:rPr>
              <a:t>has been completed </a:t>
            </a:r>
            <a:r>
              <a:rPr lang="sr-Latn-RS" dirty="0" smtClean="0"/>
              <a:t>by him. (P)</a:t>
            </a:r>
          </a:p>
          <a:p>
            <a:pPr marL="0" indent="0">
              <a:buNone/>
            </a:pPr>
            <a:endParaRPr lang="sr-Latn-RS" dirty="0"/>
          </a:p>
          <a:p>
            <a:pPr marL="0" indent="0">
              <a:buNone/>
            </a:pPr>
            <a:endParaRPr lang="sr-Latn-RS" dirty="0" smtClean="0"/>
          </a:p>
          <a:p>
            <a:pPr marL="0" indent="0">
              <a:buNone/>
            </a:pPr>
            <a:r>
              <a:rPr lang="sr-Latn-RS" dirty="0" smtClean="0"/>
              <a:t>Tim </a:t>
            </a:r>
            <a:r>
              <a:rPr lang="sr-Latn-RS" dirty="0" smtClean="0">
                <a:solidFill>
                  <a:schemeClr val="bg1">
                    <a:lumMod val="60000"/>
                    <a:lumOff val="40000"/>
                  </a:schemeClr>
                </a:solidFill>
              </a:rPr>
              <a:t>saw</a:t>
            </a:r>
            <a:r>
              <a:rPr lang="sr-Latn-RS" dirty="0" smtClean="0"/>
              <a:t> the thief. (A)</a:t>
            </a:r>
          </a:p>
          <a:p>
            <a:pPr marL="0" indent="0">
              <a:buNone/>
            </a:pPr>
            <a:r>
              <a:rPr lang="sr-Latn-RS" dirty="0" smtClean="0"/>
              <a:t>The thief </a:t>
            </a:r>
            <a:r>
              <a:rPr lang="sr-Latn-RS" dirty="0" smtClean="0">
                <a:solidFill>
                  <a:schemeClr val="bg1">
                    <a:lumMod val="60000"/>
                    <a:lumOff val="40000"/>
                  </a:schemeClr>
                </a:solidFill>
              </a:rPr>
              <a:t>was seen </a:t>
            </a:r>
            <a:r>
              <a:rPr lang="sr-Latn-RS" dirty="0" smtClean="0"/>
              <a:t>by Tim. (P)</a:t>
            </a:r>
          </a:p>
          <a:p>
            <a:pPr marL="0" indent="0">
              <a:buNone/>
            </a:pPr>
            <a:endParaRPr lang="sr-Latn-RS" dirty="0"/>
          </a:p>
          <a:p>
            <a:pPr marL="0" indent="0">
              <a:buNone/>
            </a:pPr>
            <a:r>
              <a:rPr lang="sr-Latn-RS" sz="2200" dirty="0" smtClean="0"/>
              <a:t>* Uvek vodi računa o vremenu koje je iskorišćeno u aktivnoj rečenici, kako bi isto vreme iskoristio u pasivnoj (npr. ako je aktivna u Past Simple-u, biće i pasivna)</a:t>
            </a:r>
            <a:endParaRPr lang="en-US" sz="2200" dirty="0"/>
          </a:p>
        </p:txBody>
      </p:sp>
    </p:spTree>
    <p:extLst>
      <p:ext uri="{BB962C8B-B14F-4D97-AF65-F5344CB8AC3E}">
        <p14:creationId xmlns:p14="http://schemas.microsoft.com/office/powerpoint/2010/main" val="8776897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b="1" dirty="0" smtClean="0"/>
              <a:t>PASSIVE</a:t>
            </a:r>
            <a:endParaRPr lang="en-US" b="1" dirty="0"/>
          </a:p>
        </p:txBody>
      </p:sp>
      <p:sp>
        <p:nvSpPr>
          <p:cNvPr id="3" name="Content Placeholder 2"/>
          <p:cNvSpPr>
            <a:spLocks noGrp="1"/>
          </p:cNvSpPr>
          <p:nvPr>
            <p:ph idx="1"/>
          </p:nvPr>
        </p:nvSpPr>
        <p:spPr/>
        <p:txBody>
          <a:bodyPr>
            <a:normAutofit fontScale="92500" lnSpcReduction="10000"/>
          </a:bodyPr>
          <a:lstStyle/>
          <a:p>
            <a:r>
              <a:rPr lang="sr-Latn-RS" dirty="0" smtClean="0"/>
              <a:t>Poslušaj i pročitaj lekciju Smart Alec’s plan na strani 58. Zatim uradi vežbanja iz pasiva na strani 59. Takođe, provežbaj istoimenu lekciju u radnoj svesci. </a:t>
            </a:r>
          </a:p>
          <a:p>
            <a:pPr marL="0" indent="0">
              <a:buNone/>
            </a:pPr>
            <a:r>
              <a:rPr lang="sr-Latn-RS" dirty="0" smtClean="0">
                <a:hlinkClick r:id="rId2"/>
              </a:rPr>
              <a:t>https://elt.oup.com/student/project/level4/unit05/audio?cc=rs&amp;selLanguage=en</a:t>
            </a:r>
            <a:endParaRPr lang="sr-Latn-RS" dirty="0" smtClean="0"/>
          </a:p>
          <a:p>
            <a:pPr marL="0" indent="0">
              <a:buNone/>
            </a:pPr>
            <a:endParaRPr lang="sr-Latn-RS" dirty="0"/>
          </a:p>
          <a:p>
            <a:r>
              <a:rPr lang="sr-Latn-RS" dirty="0" smtClean="0"/>
              <a:t>Na strani 59 uradi vežbanje broj 4 u kom date aktivne rečenice treba da prebaciš u pasivne (prvi primer urađen). </a:t>
            </a:r>
            <a:endParaRPr lang="en-US" dirty="0"/>
          </a:p>
        </p:txBody>
      </p:sp>
    </p:spTree>
    <p:extLst>
      <p:ext uri="{BB962C8B-B14F-4D97-AF65-F5344CB8AC3E}">
        <p14:creationId xmlns:p14="http://schemas.microsoft.com/office/powerpoint/2010/main" val="2246021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b="1" dirty="0" smtClean="0"/>
              <a:t>Save the orphan bears (page 60)</a:t>
            </a:r>
            <a:endParaRPr lang="en-US" b="1" dirty="0"/>
          </a:p>
        </p:txBody>
      </p:sp>
      <p:sp>
        <p:nvSpPr>
          <p:cNvPr id="3" name="Content Placeholder 2"/>
          <p:cNvSpPr>
            <a:spLocks noGrp="1"/>
          </p:cNvSpPr>
          <p:nvPr>
            <p:ph idx="1"/>
          </p:nvPr>
        </p:nvSpPr>
        <p:spPr/>
        <p:txBody>
          <a:bodyPr/>
          <a:lstStyle/>
          <a:p>
            <a:r>
              <a:rPr lang="sr-Latn-RS" dirty="0" smtClean="0"/>
              <a:t>Pročitaj tekst Save the orphan bears na strani 60. Uradi vežbanja u vezi teksta na istoj strani. </a:t>
            </a:r>
            <a:endParaRPr lang="sr-Latn-RS" dirty="0"/>
          </a:p>
          <a:p>
            <a:r>
              <a:rPr lang="sr-Latn-RS" dirty="0" smtClean="0"/>
              <a:t>What is the text about?</a:t>
            </a:r>
          </a:p>
          <a:p>
            <a:r>
              <a:rPr lang="sr-Latn-RS" dirty="0" smtClean="0"/>
              <a:t>Do you have unfamiliar words in the text?</a:t>
            </a:r>
          </a:p>
          <a:p>
            <a:r>
              <a:rPr lang="sr-Latn-RS" dirty="0" smtClean="0"/>
              <a:t>Do exercise 3 on page 61 – vocabulary (match the words with their meanings)</a:t>
            </a:r>
            <a:endParaRPr lang="en-US" dirty="0"/>
          </a:p>
        </p:txBody>
      </p:sp>
    </p:spTree>
    <p:extLst>
      <p:ext uri="{BB962C8B-B14F-4D97-AF65-F5344CB8AC3E}">
        <p14:creationId xmlns:p14="http://schemas.microsoft.com/office/powerpoint/2010/main" val="30789173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b="1" dirty="0" smtClean="0"/>
              <a:t>HOMEWORK</a:t>
            </a:r>
            <a:endParaRPr lang="en-US" b="1" dirty="0"/>
          </a:p>
        </p:txBody>
      </p:sp>
      <p:sp>
        <p:nvSpPr>
          <p:cNvPr id="3" name="Content Placeholder 2"/>
          <p:cNvSpPr>
            <a:spLocks noGrp="1"/>
          </p:cNvSpPr>
          <p:nvPr>
            <p:ph idx="1"/>
          </p:nvPr>
        </p:nvSpPr>
        <p:spPr/>
        <p:txBody>
          <a:bodyPr/>
          <a:lstStyle/>
          <a:p>
            <a:r>
              <a:rPr lang="sr-Latn-RS" dirty="0" smtClean="0"/>
              <a:t>Ove nedelje ćemo imati domaći zadatak koji će biti na školskom sajtu u </a:t>
            </a:r>
            <a:r>
              <a:rPr lang="sr-Latn-RS" dirty="0" smtClean="0">
                <a:solidFill>
                  <a:schemeClr val="bg1">
                    <a:lumMod val="60000"/>
                    <a:lumOff val="40000"/>
                  </a:schemeClr>
                </a:solidFill>
              </a:rPr>
              <a:t>sredu</a:t>
            </a:r>
            <a:r>
              <a:rPr lang="sr-Latn-RS" dirty="0" smtClean="0"/>
              <a:t>. Ne zaboravi da proveriš sajt za nekoliko dana. </a:t>
            </a:r>
          </a:p>
          <a:p>
            <a:endParaRPr lang="sr-Latn-RS" dirty="0"/>
          </a:p>
          <a:p>
            <a:r>
              <a:rPr lang="sr-Latn-RS" dirty="0" smtClean="0"/>
              <a:t>Ukoliko neko želi da mi pošalje svoju SENSORY POEM od prošle nedelje, možete je poslati na moj mejl.</a:t>
            </a:r>
            <a:endParaRPr lang="en-US" dirty="0"/>
          </a:p>
        </p:txBody>
      </p:sp>
    </p:spTree>
    <p:extLst>
      <p:ext uri="{BB962C8B-B14F-4D97-AF65-F5344CB8AC3E}">
        <p14:creationId xmlns:p14="http://schemas.microsoft.com/office/powerpoint/2010/main" val="1513789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b="1" dirty="0" smtClean="0"/>
              <a:t>REŠENJA (domaći - test 2)</a:t>
            </a:r>
            <a:endParaRPr lang="en-US" b="1" dirty="0"/>
          </a:p>
        </p:txBody>
      </p:sp>
      <p:sp>
        <p:nvSpPr>
          <p:cNvPr id="3" name="Content Placeholder 2"/>
          <p:cNvSpPr>
            <a:spLocks noGrp="1"/>
          </p:cNvSpPr>
          <p:nvPr>
            <p:ph idx="1"/>
          </p:nvPr>
        </p:nvSpPr>
        <p:spPr/>
        <p:txBody>
          <a:bodyPr>
            <a:normAutofit/>
          </a:bodyPr>
          <a:lstStyle/>
          <a:p>
            <a:pPr marL="0" indent="0">
              <a:buNone/>
            </a:pPr>
            <a:r>
              <a:rPr lang="sr-Latn-RS" sz="2000" dirty="0" smtClean="0"/>
              <a:t>I</a:t>
            </a:r>
          </a:p>
          <a:p>
            <a:pPr marL="457200" indent="-457200">
              <a:buAutoNum type="arabicPeriod"/>
            </a:pPr>
            <a:r>
              <a:rPr lang="sr-Latn-RS" sz="2000" dirty="0" smtClean="0"/>
              <a:t>isn’t it</a:t>
            </a:r>
          </a:p>
          <a:p>
            <a:pPr marL="457200" indent="-457200">
              <a:buAutoNum type="arabicPeriod"/>
            </a:pPr>
            <a:r>
              <a:rPr lang="sr-Latn-RS" sz="2000" dirty="0" smtClean="0"/>
              <a:t>Did you</a:t>
            </a:r>
          </a:p>
          <a:p>
            <a:pPr marL="457200" indent="-457200">
              <a:buAutoNum type="arabicPeriod"/>
            </a:pPr>
            <a:r>
              <a:rPr lang="sr-Latn-RS" sz="2000" dirty="0" smtClean="0"/>
              <a:t>Haven’t they</a:t>
            </a:r>
          </a:p>
          <a:p>
            <a:pPr marL="457200" indent="-457200">
              <a:buAutoNum type="arabicPeriod"/>
            </a:pPr>
            <a:r>
              <a:rPr lang="sr-Latn-RS" sz="2000" dirty="0" smtClean="0"/>
              <a:t>Has she</a:t>
            </a:r>
          </a:p>
          <a:p>
            <a:pPr marL="0" indent="0">
              <a:buNone/>
            </a:pPr>
            <a:endParaRPr lang="sr-Latn-RS" sz="2000" dirty="0"/>
          </a:p>
          <a:p>
            <a:pPr marL="0" indent="0">
              <a:buNone/>
            </a:pPr>
            <a:r>
              <a:rPr lang="sr-Latn-RS" sz="2000" dirty="0" smtClean="0"/>
              <a:t>II</a:t>
            </a:r>
          </a:p>
          <a:p>
            <a:pPr marL="0" indent="0">
              <a:buNone/>
            </a:pPr>
            <a:r>
              <a:rPr lang="sr-Latn-RS" sz="2000" dirty="0" smtClean="0"/>
              <a:t>Postoji više varijanti. Važno je na pravilan način iskoristiti modalni glagol MIGHT (primer: She </a:t>
            </a:r>
            <a:r>
              <a:rPr lang="sr-Latn-RS" sz="2000" b="1" dirty="0" smtClean="0"/>
              <a:t>might</a:t>
            </a:r>
            <a:r>
              <a:rPr lang="sr-Latn-RS" sz="2000" dirty="0" smtClean="0"/>
              <a:t> hurt herself)</a:t>
            </a:r>
          </a:p>
          <a:p>
            <a:pPr marL="0" indent="0">
              <a:buNone/>
            </a:pPr>
            <a:endParaRPr lang="sr-Latn-RS" sz="2000" dirty="0"/>
          </a:p>
          <a:p>
            <a:pPr marL="0" indent="0">
              <a:buNone/>
            </a:pPr>
            <a:r>
              <a:rPr lang="sr-Latn-RS" sz="2000" dirty="0" smtClean="0"/>
              <a:t>III</a:t>
            </a:r>
          </a:p>
          <a:p>
            <a:pPr marL="0" indent="0">
              <a:buNone/>
            </a:pPr>
            <a:r>
              <a:rPr lang="sr-Latn-RS" sz="2000" dirty="0" smtClean="0"/>
              <a:t>1. Surprised 2. relaxing 3. embarrassing 4. annoyed 5. frightening 6. worried </a:t>
            </a:r>
            <a:endParaRPr lang="en-US" sz="2000" dirty="0"/>
          </a:p>
        </p:txBody>
      </p:sp>
    </p:spTree>
    <p:extLst>
      <p:ext uri="{BB962C8B-B14F-4D97-AF65-F5344CB8AC3E}">
        <p14:creationId xmlns:p14="http://schemas.microsoft.com/office/powerpoint/2010/main" val="724890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b="1" dirty="0" smtClean="0"/>
              <a:t>Smithsonian Natural History Museum, Washington D.C.</a:t>
            </a:r>
            <a:endParaRPr lang="en-US" b="1" dirty="0"/>
          </a:p>
        </p:txBody>
      </p:sp>
      <p:sp>
        <p:nvSpPr>
          <p:cNvPr id="3" name="Content Placeholder 2"/>
          <p:cNvSpPr>
            <a:spLocks noGrp="1"/>
          </p:cNvSpPr>
          <p:nvPr>
            <p:ph idx="1"/>
          </p:nvPr>
        </p:nvSpPr>
        <p:spPr/>
        <p:txBody>
          <a:bodyPr>
            <a:normAutofit fontScale="77500" lnSpcReduction="20000"/>
          </a:bodyPr>
          <a:lstStyle/>
          <a:p>
            <a:r>
              <a:rPr lang="sr-Latn-RS" sz="2400" dirty="0" smtClean="0"/>
              <a:t>Za sve ljubitelje muzeja (naročito prirodnjačkih) preporučujem da odradite „virtual tour“ klikom na link ispod (virtuelna poseta je naravno besplatna i ne zahteva nikakvo logovanje)! Kada kliknete na link, odlazite na sajt prirodnjačkog muzeja Smithsonian, a kada skrolujete dole videćete naslov Access the Tours i pet ponuđenih slika/opcija – da li želite da posetite trenutku postavku (Current Exhibits), standardnu postavku (Permanent Exhibits), izložbu o prošlosti (Past Exhibits), itd. Kada kliknete na opciju koja vam zvuči interesantno i ponovo skrolujete mišem na dole, videćete razne opcije napisane narandžastim slovima. Klikom na neku od njih (predlažem da idete redom) na ekranu ispred vas će biti muzej i postavka koju ste odabrali. Na ekranu imate i strelice kojima se krećete kroz muzej, imate mapu muzeja, odabir sprata (prizemlje, prvi, drugi), opcija da uvećate ili umanjite ekran (ukoliko biste nešto pročitali), itd. Ko bude želeo da mi napiše tekst o svojoj  virtuelnoj poseti muzeju, objasni koju izložbu je video i šta je sve naučio, može mi tekst poslati putem mejla. Have fun! </a:t>
            </a:r>
            <a:r>
              <a:rPr lang="sr-Latn-RS" sz="2400" dirty="0" smtClean="0">
                <a:sym typeface="Wingdings" pitchFamily="2" charset="2"/>
              </a:rPr>
              <a:t> </a:t>
            </a:r>
          </a:p>
          <a:p>
            <a:r>
              <a:rPr lang="en-US" sz="2400" dirty="0">
                <a:hlinkClick r:id="rId2"/>
              </a:rPr>
              <a:t>https://naturalhistory.si.edu/visit/virtual-tour?fbclid=IwAR0II0xDI8jpU8BxNaEsX-b8XDFrAozZT5yoIqPtBFtrPH4SeyufzTCUyHI</a:t>
            </a:r>
            <a:endParaRPr lang="en-US" sz="2400" dirty="0"/>
          </a:p>
        </p:txBody>
      </p:sp>
    </p:spTree>
    <p:extLst>
      <p:ext uri="{BB962C8B-B14F-4D97-AF65-F5344CB8AC3E}">
        <p14:creationId xmlns:p14="http://schemas.microsoft.com/office/powerpoint/2010/main" val="1383562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4">
      <a:dk1>
        <a:sysClr val="windowText" lastClr="000000"/>
      </a:dk1>
      <a:lt1>
        <a:srgbClr val="016188"/>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714</Words>
  <Application>Microsoft Office PowerPoint</Application>
  <PresentationFormat>On-screen Show (4:3)</PresentationFormat>
  <Paragraphs>62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PASSIVE: different tenses</vt:lpstr>
      <vt:lpstr>PASSIVE</vt:lpstr>
      <vt:lpstr>PASSIVE</vt:lpstr>
      <vt:lpstr>PASSIVE - examples</vt:lpstr>
      <vt:lpstr>PASSIVE</vt:lpstr>
      <vt:lpstr>Save the orphan bears (page 60)</vt:lpstr>
      <vt:lpstr>HOMEWORK</vt:lpstr>
      <vt:lpstr>REŠENJA (domaći - test 2)</vt:lpstr>
      <vt:lpstr>Smithsonian Natural History Museum, Washington D.C.</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Aleksandra Bojovic</dc:creator>
  <cp:lastModifiedBy>Aleksandra Bojovic</cp:lastModifiedBy>
  <cp:revision>6</cp:revision>
  <dcterms:created xsi:type="dcterms:W3CDTF">2020-05-02T17:51:24Z</dcterms:created>
  <dcterms:modified xsi:type="dcterms:W3CDTF">2020-05-03T14:10:48Z</dcterms:modified>
</cp:coreProperties>
</file>